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266" r:id="rId4"/>
    <p:sldId id="273" r:id="rId5"/>
    <p:sldId id="265" r:id="rId6"/>
    <p:sldId id="296" r:id="rId7"/>
    <p:sldId id="297" r:id="rId8"/>
    <p:sldId id="277" r:id="rId9"/>
    <p:sldId id="292" r:id="rId10"/>
    <p:sldId id="307" r:id="rId11"/>
    <p:sldId id="306" r:id="rId12"/>
    <p:sldId id="305" r:id="rId13"/>
    <p:sldId id="304" r:id="rId14"/>
    <p:sldId id="316" r:id="rId15"/>
    <p:sldId id="303" r:id="rId16"/>
    <p:sldId id="302" r:id="rId17"/>
    <p:sldId id="301" r:id="rId18"/>
    <p:sldId id="300" r:id="rId19"/>
    <p:sldId id="293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268" r:id="rId30"/>
    <p:sldId id="298" r:id="rId31"/>
    <p:sldId id="29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08" y="64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dimas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5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Batas dyah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5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Slide 18-21 dimas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3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Slide 22-25 yola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9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Batas yola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72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Slide 26-28 veby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3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Batas veby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6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veby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28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yola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agung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44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agung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dyah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68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dyah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yola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1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dimas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agung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Slide 10-13 agung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Batas agung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5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Slide 14-17 dyah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058400" y="257175"/>
            <a:ext cx="2133600" cy="62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41758" y="2754178"/>
            <a:ext cx="60833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5400" b="1" dirty="0">
                <a:latin typeface="+mj-lt"/>
              </a:rPr>
              <a:t>Proyek Akhir</a:t>
            </a:r>
          </a:p>
          <a:p>
            <a:pPr algn="ctr"/>
            <a:r>
              <a:rPr lang="id-ID" sz="5400" b="1" dirty="0">
                <a:latin typeface="+mj-lt"/>
              </a:rPr>
              <a:t>(JNT Express)</a:t>
            </a:r>
            <a:endParaRPr lang="en-US" sz="5400" dirty="0">
              <a:latin typeface="+mj-lt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52414-6128-4E3D-9AF3-0C13F39725B5}"/>
              </a:ext>
            </a:extLst>
          </p:cNvPr>
          <p:cNvSpPr txBox="1"/>
          <p:nvPr/>
        </p:nvSpPr>
        <p:spPr>
          <a:xfrm>
            <a:off x="213460" y="5499647"/>
            <a:ext cx="28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Tampilan Utama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420A1-70F1-4384-815B-CB9306BF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95" y="2270427"/>
            <a:ext cx="5177999" cy="30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4FD20A-34E3-4291-AE13-37B8A09CAFD4}"/>
              </a:ext>
            </a:extLst>
          </p:cNvPr>
          <p:cNvSpPr txBox="1"/>
          <p:nvPr/>
        </p:nvSpPr>
        <p:spPr>
          <a:xfrm>
            <a:off x="821410" y="4045057"/>
            <a:ext cx="287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Login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FF34A-FD2E-4614-A8AA-8CD434B2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20" y="2227840"/>
            <a:ext cx="5241829" cy="30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8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C0E810-808F-4277-A287-3D9C5461E82E}"/>
              </a:ext>
            </a:extLst>
          </p:cNvPr>
          <p:cNvSpPr txBox="1"/>
          <p:nvPr/>
        </p:nvSpPr>
        <p:spPr>
          <a:xfrm>
            <a:off x="741880" y="1983992"/>
            <a:ext cx="287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Registrasi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A7A25-A0D9-4B3A-9EC0-E4A46035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904" y="2273229"/>
            <a:ext cx="5132281" cy="30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56BE04-F357-4EE5-80E4-E91931FDD263}"/>
              </a:ext>
            </a:extLst>
          </p:cNvPr>
          <p:cNvSpPr txBox="1"/>
          <p:nvPr/>
        </p:nvSpPr>
        <p:spPr>
          <a:xfrm>
            <a:off x="2080850" y="556701"/>
            <a:ext cx="287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Administrasi Pelanggan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838FB-C88C-4EF6-8804-780964ABE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928" y="2213197"/>
            <a:ext cx="5214863" cy="30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56BE04-F357-4EE5-80E4-E91931FDD263}"/>
              </a:ext>
            </a:extLst>
          </p:cNvPr>
          <p:cNvSpPr txBox="1"/>
          <p:nvPr/>
        </p:nvSpPr>
        <p:spPr>
          <a:xfrm>
            <a:off x="2080850" y="556701"/>
            <a:ext cx="287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Administrasi Karyawan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8D604-BF7F-4048-95AE-047E48E7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37" y="2227840"/>
            <a:ext cx="5132281" cy="30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CDFE73-D65A-47EE-90F1-B551D87D519A}"/>
              </a:ext>
            </a:extLst>
          </p:cNvPr>
          <p:cNvSpPr txBox="1"/>
          <p:nvPr/>
        </p:nvSpPr>
        <p:spPr>
          <a:xfrm>
            <a:off x="5191260" y="187361"/>
            <a:ext cx="287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Pengelolaan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A86282D-81CA-407B-8E3C-D4BD821C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95" y="2227840"/>
            <a:ext cx="5132281" cy="30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C2F82B-AF55-4D74-BA31-333C8E5BA780}"/>
              </a:ext>
            </a:extLst>
          </p:cNvPr>
          <p:cNvSpPr txBox="1"/>
          <p:nvPr/>
        </p:nvSpPr>
        <p:spPr>
          <a:xfrm>
            <a:off x="8994810" y="704670"/>
            <a:ext cx="29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Karyawan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7D3DB85-52C2-415E-BCC5-46872803D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01" y="2280774"/>
            <a:ext cx="5102275" cy="30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C17F13-4368-4BB2-909F-E5CF63213094}"/>
              </a:ext>
            </a:extLst>
          </p:cNvPr>
          <p:cNvSpPr txBox="1"/>
          <p:nvPr/>
        </p:nvSpPr>
        <p:spPr>
          <a:xfrm>
            <a:off x="9888340" y="1895639"/>
            <a:ext cx="29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Pengirim Barang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A5DE84A-A4BB-4940-ABB5-E58B788E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33" y="2267889"/>
            <a:ext cx="5053543" cy="29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578" y="3961581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8907519" y="4302893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9684134" y="3967137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07077A-1971-414D-90B7-B45B5869724B}"/>
              </a:ext>
            </a:extLst>
          </p:cNvPr>
          <p:cNvSpPr txBox="1"/>
          <p:nvPr/>
        </p:nvSpPr>
        <p:spPr>
          <a:xfrm>
            <a:off x="10457404" y="3906178"/>
            <a:ext cx="302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Cabang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C322D279-6A54-4FD2-9270-4AFEDD821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170" y="2288985"/>
            <a:ext cx="5108130" cy="30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9432728" y="5693441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578" y="3961581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8656440" y="5683916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8907519" y="4302893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9684134" y="3967137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3B2D2FD-4D66-43E1-A34D-F2FA81587DC8}"/>
              </a:ext>
            </a:extLst>
          </p:cNvPr>
          <p:cNvSpPr txBox="1"/>
          <p:nvPr/>
        </p:nvSpPr>
        <p:spPr>
          <a:xfrm>
            <a:off x="10058400" y="5477046"/>
            <a:ext cx="302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Kurir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D4FC5AF-FA5F-4B80-B43F-53A2805B6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25" y="2213305"/>
            <a:ext cx="5104825" cy="30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3143603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442261" y="176423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Kelompok Proyek Akhir JNT Express</a:t>
            </a:r>
            <a:endParaRPr lang="en-US" sz="3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3293553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1592215" y="1764235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1765760" y="1937780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3467098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2839018" y="5827792"/>
            <a:ext cx="2200955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/>
              <a:t>Agung </a:t>
            </a:r>
            <a:r>
              <a:rPr lang="en-US" sz="2000" b="1" dirty="0" err="1"/>
              <a:t>Syahputra</a:t>
            </a:r>
            <a:r>
              <a:rPr lang="en-US" sz="2000" b="1" dirty="0"/>
              <a:t> (195150201111061</a:t>
            </a:r>
            <a:r>
              <a:rPr lang="id-ID" sz="2000" b="1" dirty="0"/>
              <a:t>)</a:t>
            </a:r>
            <a:endParaRPr lang="en-US" sz="16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1023606" y="3211526"/>
            <a:ext cx="2424417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/>
              <a:t>Dyah</a:t>
            </a:r>
            <a:r>
              <a:rPr lang="en-US" sz="2000" b="1" dirty="0"/>
              <a:t> Ayu </a:t>
            </a:r>
            <a:r>
              <a:rPr lang="en-US" sz="2000" b="1" dirty="0" err="1"/>
              <a:t>Wulandari</a:t>
            </a:r>
            <a:r>
              <a:rPr lang="en-US" sz="2000" b="1" dirty="0"/>
              <a:t> (195150201111062</a:t>
            </a:r>
            <a:r>
              <a:rPr lang="id-ID" sz="2000" b="1" dirty="0"/>
              <a:t>)</a:t>
            </a:r>
            <a:endParaRPr lang="en-US" sz="1600" b="1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77CEFE5-934E-4FF3-856C-888F44CC1AB5}"/>
              </a:ext>
            </a:extLst>
          </p:cNvPr>
          <p:cNvGrpSpPr/>
          <p:nvPr/>
        </p:nvGrpSpPr>
        <p:grpSpPr>
          <a:xfrm>
            <a:off x="2030531" y="2188663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112" name="Freeform 3448">
              <a:extLst>
                <a:ext uri="{FF2B5EF4-FFF2-40B4-BE49-F238E27FC236}">
                  <a16:creationId xmlns:a16="http://schemas.microsoft.com/office/drawing/2014/main" id="{3008CBC9-567A-429E-B8B8-249BE514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49">
              <a:extLst>
                <a:ext uri="{FF2B5EF4-FFF2-40B4-BE49-F238E27FC236}">
                  <a16:creationId xmlns:a16="http://schemas.microsoft.com/office/drawing/2014/main" id="{623CE76D-B48F-44FB-AA1B-AF889C769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450">
              <a:extLst>
                <a:ext uri="{FF2B5EF4-FFF2-40B4-BE49-F238E27FC236}">
                  <a16:creationId xmlns:a16="http://schemas.microsoft.com/office/drawing/2014/main" id="{83F6E27A-813F-4A57-B3ED-6F303EBA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451">
              <a:extLst>
                <a:ext uri="{FF2B5EF4-FFF2-40B4-BE49-F238E27FC236}">
                  <a16:creationId xmlns:a16="http://schemas.microsoft.com/office/drawing/2014/main" id="{A8C232BB-B04D-47EB-974D-743B6448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452">
              <a:extLst>
                <a:ext uri="{FF2B5EF4-FFF2-40B4-BE49-F238E27FC236}">
                  <a16:creationId xmlns:a16="http://schemas.microsoft.com/office/drawing/2014/main" id="{2ABB4FF5-4D9A-4BFE-BE71-AEC90440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453">
              <a:extLst>
                <a:ext uri="{FF2B5EF4-FFF2-40B4-BE49-F238E27FC236}">
                  <a16:creationId xmlns:a16="http://schemas.microsoft.com/office/drawing/2014/main" id="{5AD124B5-FA63-40B1-ADE0-474382E1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454">
              <a:extLst>
                <a:ext uri="{FF2B5EF4-FFF2-40B4-BE49-F238E27FC236}">
                  <a16:creationId xmlns:a16="http://schemas.microsoft.com/office/drawing/2014/main" id="{0B85A403-954E-483B-A443-D1F33D5D9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55">
              <a:extLst>
                <a:ext uri="{FF2B5EF4-FFF2-40B4-BE49-F238E27FC236}">
                  <a16:creationId xmlns:a16="http://schemas.microsoft.com/office/drawing/2014/main" id="{21D9A798-BCBE-4CED-AC2B-DD53C2F09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B96E36-D03D-4D0B-915C-AE544A6DDD8E}"/>
              </a:ext>
            </a:extLst>
          </p:cNvPr>
          <p:cNvGrpSpPr/>
          <p:nvPr/>
        </p:nvGrpSpPr>
        <p:grpSpPr>
          <a:xfrm>
            <a:off x="3734212" y="4832533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148" name="Freeform 3448">
              <a:extLst>
                <a:ext uri="{FF2B5EF4-FFF2-40B4-BE49-F238E27FC236}">
                  <a16:creationId xmlns:a16="http://schemas.microsoft.com/office/drawing/2014/main" id="{7027F239-D4DC-426C-8F09-F1D9E30FD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49">
              <a:extLst>
                <a:ext uri="{FF2B5EF4-FFF2-40B4-BE49-F238E27FC236}">
                  <a16:creationId xmlns:a16="http://schemas.microsoft.com/office/drawing/2014/main" id="{7D96AC01-147F-4006-BD67-E162D4373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50">
              <a:extLst>
                <a:ext uri="{FF2B5EF4-FFF2-40B4-BE49-F238E27FC236}">
                  <a16:creationId xmlns:a16="http://schemas.microsoft.com/office/drawing/2014/main" id="{6779B6A8-B4E6-4056-9825-9822B7488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51">
              <a:extLst>
                <a:ext uri="{FF2B5EF4-FFF2-40B4-BE49-F238E27FC236}">
                  <a16:creationId xmlns:a16="http://schemas.microsoft.com/office/drawing/2014/main" id="{8F25F9AA-9A44-4B54-B211-93326F47F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52">
              <a:extLst>
                <a:ext uri="{FF2B5EF4-FFF2-40B4-BE49-F238E27FC236}">
                  <a16:creationId xmlns:a16="http://schemas.microsoft.com/office/drawing/2014/main" id="{F1C062B9-373F-4FB5-A77E-23E4A94CA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53">
              <a:extLst>
                <a:ext uri="{FF2B5EF4-FFF2-40B4-BE49-F238E27FC236}">
                  <a16:creationId xmlns:a16="http://schemas.microsoft.com/office/drawing/2014/main" id="{C258D14A-23A3-4F2C-89DA-C5A24D1B1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54">
              <a:extLst>
                <a:ext uri="{FF2B5EF4-FFF2-40B4-BE49-F238E27FC236}">
                  <a16:creationId xmlns:a16="http://schemas.microsoft.com/office/drawing/2014/main" id="{03F1A7B0-DB87-40ED-B5B5-377F0BEBD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55">
              <a:extLst>
                <a:ext uri="{FF2B5EF4-FFF2-40B4-BE49-F238E27FC236}">
                  <a16:creationId xmlns:a16="http://schemas.microsoft.com/office/drawing/2014/main" id="{31E06769-7220-4484-A70E-6D8F61E56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" name="Trapezoid 155">
            <a:extLst>
              <a:ext uri="{FF2B5EF4-FFF2-40B4-BE49-F238E27FC236}">
                <a16:creationId xmlns:a16="http://schemas.microsoft.com/office/drawing/2014/main" id="{F34B2F02-8D39-4FDB-A134-D6D0CA8A9EC7}"/>
              </a:ext>
            </a:extLst>
          </p:cNvPr>
          <p:cNvSpPr/>
          <p:nvPr/>
        </p:nvSpPr>
        <p:spPr>
          <a:xfrm>
            <a:off x="5363590" y="174800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: Top Corners Rounded 156">
            <a:extLst>
              <a:ext uri="{FF2B5EF4-FFF2-40B4-BE49-F238E27FC236}">
                <a16:creationId xmlns:a16="http://schemas.microsoft.com/office/drawing/2014/main" id="{A527D941-B603-48CA-A48B-55C5A779B01D}"/>
              </a:ext>
            </a:extLst>
          </p:cNvPr>
          <p:cNvSpPr/>
          <p:nvPr/>
        </p:nvSpPr>
        <p:spPr>
          <a:xfrm flipV="1">
            <a:off x="5513544" y="1748004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35C48A2-CF19-4FA9-A39F-C044EB1AF725}"/>
              </a:ext>
            </a:extLst>
          </p:cNvPr>
          <p:cNvSpPr/>
          <p:nvPr/>
        </p:nvSpPr>
        <p:spPr>
          <a:xfrm>
            <a:off x="5687089" y="1921549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rapezoid 158">
            <a:extLst>
              <a:ext uri="{FF2B5EF4-FFF2-40B4-BE49-F238E27FC236}">
                <a16:creationId xmlns:a16="http://schemas.microsoft.com/office/drawing/2014/main" id="{E4C30B95-155A-417F-8159-2EA3E1A8CB75}"/>
              </a:ext>
            </a:extLst>
          </p:cNvPr>
          <p:cNvSpPr/>
          <p:nvPr/>
        </p:nvSpPr>
        <p:spPr>
          <a:xfrm>
            <a:off x="9051231" y="1824984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: Top Corners Rounded 159">
            <a:extLst>
              <a:ext uri="{FF2B5EF4-FFF2-40B4-BE49-F238E27FC236}">
                <a16:creationId xmlns:a16="http://schemas.microsoft.com/office/drawing/2014/main" id="{149D6232-239E-4ADD-B152-F923C88A52A0}"/>
              </a:ext>
            </a:extLst>
          </p:cNvPr>
          <p:cNvSpPr/>
          <p:nvPr/>
        </p:nvSpPr>
        <p:spPr>
          <a:xfrm flipV="1">
            <a:off x="9201185" y="1824986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5A8BE49-2D25-4F50-A8B8-199F181B9148}"/>
              </a:ext>
            </a:extLst>
          </p:cNvPr>
          <p:cNvSpPr/>
          <p:nvPr/>
        </p:nvSpPr>
        <p:spPr>
          <a:xfrm>
            <a:off x="9374730" y="1998531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8AECCF21-C502-4A6D-A1EE-A509E3AE7C0E}"/>
              </a:ext>
            </a:extLst>
          </p:cNvPr>
          <p:cNvSpPr/>
          <p:nvPr/>
        </p:nvSpPr>
        <p:spPr>
          <a:xfrm>
            <a:off x="7396445" y="4372698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Top Corners Rounded 162">
            <a:extLst>
              <a:ext uri="{FF2B5EF4-FFF2-40B4-BE49-F238E27FC236}">
                <a16:creationId xmlns:a16="http://schemas.microsoft.com/office/drawing/2014/main" id="{09E0922C-BC72-4FD3-A69C-48FE21187884}"/>
              </a:ext>
            </a:extLst>
          </p:cNvPr>
          <p:cNvSpPr/>
          <p:nvPr/>
        </p:nvSpPr>
        <p:spPr>
          <a:xfrm flipV="1">
            <a:off x="7546395" y="437269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9DCCFCC-4517-4726-B667-1355754CAD5B}"/>
              </a:ext>
            </a:extLst>
          </p:cNvPr>
          <p:cNvSpPr/>
          <p:nvPr/>
        </p:nvSpPr>
        <p:spPr>
          <a:xfrm>
            <a:off x="7719940" y="454624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8E499DD-017A-4D4F-B316-57647588657C}"/>
              </a:ext>
            </a:extLst>
          </p:cNvPr>
          <p:cNvGrpSpPr/>
          <p:nvPr/>
        </p:nvGrpSpPr>
        <p:grpSpPr>
          <a:xfrm>
            <a:off x="7987054" y="4861517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168" name="Freeform 3448">
              <a:extLst>
                <a:ext uri="{FF2B5EF4-FFF2-40B4-BE49-F238E27FC236}">
                  <a16:creationId xmlns:a16="http://schemas.microsoft.com/office/drawing/2014/main" id="{362AF086-A5A1-412A-B280-5A5DF8169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449">
              <a:extLst>
                <a:ext uri="{FF2B5EF4-FFF2-40B4-BE49-F238E27FC236}">
                  <a16:creationId xmlns:a16="http://schemas.microsoft.com/office/drawing/2014/main" id="{AB7B2A03-34C3-4726-B7F5-6C5D64299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450">
              <a:extLst>
                <a:ext uri="{FF2B5EF4-FFF2-40B4-BE49-F238E27FC236}">
                  <a16:creationId xmlns:a16="http://schemas.microsoft.com/office/drawing/2014/main" id="{3C43825E-8C2E-4570-83BF-352FCC12A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451">
              <a:extLst>
                <a:ext uri="{FF2B5EF4-FFF2-40B4-BE49-F238E27FC236}">
                  <a16:creationId xmlns:a16="http://schemas.microsoft.com/office/drawing/2014/main" id="{33D5B186-2331-4588-99DA-16A894441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452">
              <a:extLst>
                <a:ext uri="{FF2B5EF4-FFF2-40B4-BE49-F238E27FC236}">
                  <a16:creationId xmlns:a16="http://schemas.microsoft.com/office/drawing/2014/main" id="{4B6BF59B-8584-48C3-8C1B-50C7BC6EA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453">
              <a:extLst>
                <a:ext uri="{FF2B5EF4-FFF2-40B4-BE49-F238E27FC236}">
                  <a16:creationId xmlns:a16="http://schemas.microsoft.com/office/drawing/2014/main" id="{FEC67DC0-637F-4DC7-A25E-EF01797BD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454">
              <a:extLst>
                <a:ext uri="{FF2B5EF4-FFF2-40B4-BE49-F238E27FC236}">
                  <a16:creationId xmlns:a16="http://schemas.microsoft.com/office/drawing/2014/main" id="{BE123E16-D877-44FF-A1A5-25C7850F5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55">
              <a:extLst>
                <a:ext uri="{FF2B5EF4-FFF2-40B4-BE49-F238E27FC236}">
                  <a16:creationId xmlns:a16="http://schemas.microsoft.com/office/drawing/2014/main" id="{D8A24DF7-D05B-442C-9108-05E454CCA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2FFA146-53A3-4759-8DB5-A51F89ACF7DA}"/>
              </a:ext>
            </a:extLst>
          </p:cNvPr>
          <p:cNvGrpSpPr/>
          <p:nvPr/>
        </p:nvGrpSpPr>
        <p:grpSpPr>
          <a:xfrm>
            <a:off x="5954203" y="2212064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177" name="Freeform 3448">
              <a:extLst>
                <a:ext uri="{FF2B5EF4-FFF2-40B4-BE49-F238E27FC236}">
                  <a16:creationId xmlns:a16="http://schemas.microsoft.com/office/drawing/2014/main" id="{AD0A75E1-2E55-4173-B6C0-41AD09AB6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449">
              <a:extLst>
                <a:ext uri="{FF2B5EF4-FFF2-40B4-BE49-F238E27FC236}">
                  <a16:creationId xmlns:a16="http://schemas.microsoft.com/office/drawing/2014/main" id="{766A5349-2923-47C0-B006-90E57DEFF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450">
              <a:extLst>
                <a:ext uri="{FF2B5EF4-FFF2-40B4-BE49-F238E27FC236}">
                  <a16:creationId xmlns:a16="http://schemas.microsoft.com/office/drawing/2014/main" id="{AE27225C-67AB-479E-A046-B42068832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451">
              <a:extLst>
                <a:ext uri="{FF2B5EF4-FFF2-40B4-BE49-F238E27FC236}">
                  <a16:creationId xmlns:a16="http://schemas.microsoft.com/office/drawing/2014/main" id="{0F998879-25E2-4FDE-91DD-4725AB21D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3452">
              <a:extLst>
                <a:ext uri="{FF2B5EF4-FFF2-40B4-BE49-F238E27FC236}">
                  <a16:creationId xmlns:a16="http://schemas.microsoft.com/office/drawing/2014/main" id="{D7BA60BC-6B27-4B1A-8BC5-ACF8BDE66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3453">
              <a:extLst>
                <a:ext uri="{FF2B5EF4-FFF2-40B4-BE49-F238E27FC236}">
                  <a16:creationId xmlns:a16="http://schemas.microsoft.com/office/drawing/2014/main" id="{FBE28C0A-B63D-421E-8214-9B8E349D0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3454">
              <a:extLst>
                <a:ext uri="{FF2B5EF4-FFF2-40B4-BE49-F238E27FC236}">
                  <a16:creationId xmlns:a16="http://schemas.microsoft.com/office/drawing/2014/main" id="{4DC6F651-A7EA-4870-A582-F3625B052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3455">
              <a:extLst>
                <a:ext uri="{FF2B5EF4-FFF2-40B4-BE49-F238E27FC236}">
                  <a16:creationId xmlns:a16="http://schemas.microsoft.com/office/drawing/2014/main" id="{BBC987D3-5966-4EA5-9C08-74B9CA99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418A067-A5A3-4C51-BEDE-8804658D7F94}"/>
              </a:ext>
            </a:extLst>
          </p:cNvPr>
          <p:cNvGrpSpPr/>
          <p:nvPr/>
        </p:nvGrpSpPr>
        <p:grpSpPr>
          <a:xfrm>
            <a:off x="9641844" y="2273008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186" name="Freeform 3448">
              <a:extLst>
                <a:ext uri="{FF2B5EF4-FFF2-40B4-BE49-F238E27FC236}">
                  <a16:creationId xmlns:a16="http://schemas.microsoft.com/office/drawing/2014/main" id="{D2C1DAA8-6B0F-4279-B449-4C819DC9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449">
              <a:extLst>
                <a:ext uri="{FF2B5EF4-FFF2-40B4-BE49-F238E27FC236}">
                  <a16:creationId xmlns:a16="http://schemas.microsoft.com/office/drawing/2014/main" id="{B63D75F4-BFDC-4D63-B86A-CB56DB77B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450">
              <a:extLst>
                <a:ext uri="{FF2B5EF4-FFF2-40B4-BE49-F238E27FC236}">
                  <a16:creationId xmlns:a16="http://schemas.microsoft.com/office/drawing/2014/main" id="{890AFD46-AA0D-45BF-8626-88FAEE38B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451">
              <a:extLst>
                <a:ext uri="{FF2B5EF4-FFF2-40B4-BE49-F238E27FC236}">
                  <a16:creationId xmlns:a16="http://schemas.microsoft.com/office/drawing/2014/main" id="{2E635992-8011-4B56-B70C-0F6875288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452">
              <a:extLst>
                <a:ext uri="{FF2B5EF4-FFF2-40B4-BE49-F238E27FC236}">
                  <a16:creationId xmlns:a16="http://schemas.microsoft.com/office/drawing/2014/main" id="{13960716-F344-4D6C-B093-6E5395FB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453">
              <a:extLst>
                <a:ext uri="{FF2B5EF4-FFF2-40B4-BE49-F238E27FC236}">
                  <a16:creationId xmlns:a16="http://schemas.microsoft.com/office/drawing/2014/main" id="{C629DBDD-6A84-45BE-BAA4-88347997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454">
              <a:extLst>
                <a:ext uri="{FF2B5EF4-FFF2-40B4-BE49-F238E27FC236}">
                  <a16:creationId xmlns:a16="http://schemas.microsoft.com/office/drawing/2014/main" id="{55C0F33C-4FAD-4D1A-B68D-25AFFB16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455">
              <a:extLst>
                <a:ext uri="{FF2B5EF4-FFF2-40B4-BE49-F238E27FC236}">
                  <a16:creationId xmlns:a16="http://schemas.microsoft.com/office/drawing/2014/main" id="{73FF4790-6202-47F1-A4E2-C9EE9BE7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A0881675-E6FC-4F00-A494-3E76DF12CE00}"/>
              </a:ext>
            </a:extLst>
          </p:cNvPr>
          <p:cNvSpPr txBox="1"/>
          <p:nvPr/>
        </p:nvSpPr>
        <p:spPr>
          <a:xfrm>
            <a:off x="7059785" y="5800213"/>
            <a:ext cx="2200954" cy="9212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2000" b="1" dirty="0"/>
              <a:t>Dimas Nauval Ar Razid (195150201111067</a:t>
            </a:r>
            <a:r>
              <a:rPr lang="id-ID" sz="2000" b="1" dirty="0"/>
              <a:t>)</a:t>
            </a:r>
            <a:endParaRPr lang="en-US" sz="16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4EB49949-4545-4F58-82FD-C0A587FC0AF8}"/>
              </a:ext>
            </a:extLst>
          </p:cNvPr>
          <p:cNvSpPr txBox="1"/>
          <p:nvPr/>
        </p:nvSpPr>
        <p:spPr>
          <a:xfrm>
            <a:off x="4915202" y="3210393"/>
            <a:ext cx="2424417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/>
              <a:t>Yolanda Saputri (195150201111064</a:t>
            </a:r>
            <a:r>
              <a:rPr lang="id-ID" sz="2000" b="1" dirty="0"/>
              <a:t>)</a:t>
            </a:r>
            <a:endParaRPr lang="en-US" sz="16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60D0C3A-57EB-4C2E-9F7F-45794E47E317}"/>
              </a:ext>
            </a:extLst>
          </p:cNvPr>
          <p:cNvSpPr txBox="1"/>
          <p:nvPr/>
        </p:nvSpPr>
        <p:spPr>
          <a:xfrm>
            <a:off x="8570768" y="3195105"/>
            <a:ext cx="2424417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2000" b="1" dirty="0"/>
              <a:t>Veby Angelia Ropita Turnip (195150207111070</a:t>
            </a:r>
            <a:r>
              <a:rPr lang="id-ID" sz="2000" b="1" dirty="0"/>
              <a:t>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533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6F96E-6909-4F2E-86C9-730034169313}"/>
              </a:ext>
            </a:extLst>
          </p:cNvPr>
          <p:cNvSpPr txBox="1"/>
          <p:nvPr/>
        </p:nvSpPr>
        <p:spPr>
          <a:xfrm>
            <a:off x="324046" y="5449975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Penerima Barang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3F1BCCB-9450-4DDB-9B00-0D939C01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07" y="2227840"/>
            <a:ext cx="5067017" cy="29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8359A0-0050-4AAB-8A5F-17BD86622117}"/>
              </a:ext>
            </a:extLst>
          </p:cNvPr>
          <p:cNvSpPr txBox="1"/>
          <p:nvPr/>
        </p:nvSpPr>
        <p:spPr>
          <a:xfrm>
            <a:off x="421225" y="3801587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Tracking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5F79AE8-0C91-4DDE-ACD6-B5A57702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73" y="2199796"/>
            <a:ext cx="5145949" cy="30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0171D6-AEEF-4D65-AA12-B0AC3183733E}"/>
              </a:ext>
            </a:extLst>
          </p:cNvPr>
          <p:cNvSpPr txBox="1"/>
          <p:nvPr/>
        </p:nvSpPr>
        <p:spPr>
          <a:xfrm>
            <a:off x="742950" y="1801624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Administrasi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CE9EE25-69DB-4378-95A1-2E9E31AF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343" y="2258374"/>
            <a:ext cx="5138264" cy="30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4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8500B4-7550-4779-85D0-05FE008C0998}"/>
              </a:ext>
            </a:extLst>
          </p:cNvPr>
          <p:cNvSpPr txBox="1"/>
          <p:nvPr/>
        </p:nvSpPr>
        <p:spPr>
          <a:xfrm>
            <a:off x="2026858" y="590130"/>
            <a:ext cx="287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Pengantaran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ED198C0-A2C5-4870-B1EB-B85F889E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94" y="2246059"/>
            <a:ext cx="5124829" cy="30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5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E4CBBC-B074-446D-8622-79C7C5B20AB9}"/>
              </a:ext>
            </a:extLst>
          </p:cNvPr>
          <p:cNvSpPr txBox="1"/>
          <p:nvPr/>
        </p:nvSpPr>
        <p:spPr>
          <a:xfrm>
            <a:off x="5583583" y="212285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Users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48F4E1-A078-4F2C-BF75-8D6A61A43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59" y="2256197"/>
            <a:ext cx="5190037" cy="30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09F26D-24E5-42D2-A4FC-D865BFF9F236}"/>
              </a:ext>
            </a:extLst>
          </p:cNvPr>
          <p:cNvSpPr txBox="1"/>
          <p:nvPr/>
        </p:nvSpPr>
        <p:spPr>
          <a:xfrm>
            <a:off x="8847125" y="487853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Barang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9A5AB76-78B6-45D6-BA9C-6212EC9B7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86" y="2227840"/>
            <a:ext cx="5132281" cy="302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405D64-25C0-40DA-9F48-EB9125FFAF1A}"/>
              </a:ext>
            </a:extLst>
          </p:cNvPr>
          <p:cNvSpPr txBox="1"/>
          <p:nvPr/>
        </p:nvSpPr>
        <p:spPr>
          <a:xfrm>
            <a:off x="10058400" y="2016822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Tarif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B45C960-EA80-41B3-9F78-EFFE0BD8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28" y="2274793"/>
            <a:ext cx="5104939" cy="30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578" y="3961581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8907519" y="4302893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9684134" y="3967137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B792640-4EEC-42EF-8829-51EF9A2AA0B3}"/>
              </a:ext>
            </a:extLst>
          </p:cNvPr>
          <p:cNvSpPr txBox="1"/>
          <p:nvPr/>
        </p:nvSpPr>
        <p:spPr>
          <a:xfrm>
            <a:off x="10482647" y="4204967"/>
            <a:ext cx="300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Cek Tarif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D9B37-A621-4559-A460-42B825937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048" y="2227840"/>
            <a:ext cx="5215740" cy="30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128" y="53754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8200033" y="677866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9432728" y="5693441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3546303" y="704670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026858" y="204562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9324778" y="2080306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578" y="3961581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122057" y="5693441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34" y="3990377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112758" y="1196069"/>
            <a:ext cx="503238" cy="733478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3802108" y="1170029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7947315" y="1249492"/>
            <a:ext cx="624136" cy="653678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2485148" y="298383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2625184" y="4349152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004627" y="5699146"/>
            <a:ext cx="825002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8656440" y="5683916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8907519" y="4302893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8907265" y="3005819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2184763" y="575614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1734596" y="3995933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2089564" y="210753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3608215" y="7673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765890" y="54230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8262739" y="74057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9386690" y="2142218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9684134" y="3967137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3B2D2FD-4D66-43E1-A34D-F2FA81587DC8}"/>
              </a:ext>
            </a:extLst>
          </p:cNvPr>
          <p:cNvSpPr txBox="1"/>
          <p:nvPr/>
        </p:nvSpPr>
        <p:spPr>
          <a:xfrm>
            <a:off x="10058400" y="5477046"/>
            <a:ext cx="302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atin typeface="Arial Black" panose="020B0A04020102020204" pitchFamily="34" charset="0"/>
              </a:rPr>
              <a:t>Cek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83AAB-0E94-4797-9F25-1775F1697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63" y="2288985"/>
            <a:ext cx="5018743" cy="29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942305"/>
              </p:ext>
            </p:extLst>
          </p:nvPr>
        </p:nvGraphicFramePr>
        <p:xfrm>
          <a:off x="6267612" y="4613373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778555" y="2261168"/>
            <a:ext cx="3890484" cy="471400"/>
            <a:chOff x="7469384" y="927014"/>
            <a:chExt cx="3426157" cy="47140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21544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id-ID" sz="1400" dirty="0"/>
                <a:t>Mencari top 5 barang yang dikirim</a:t>
              </a:r>
              <a:endParaRPr lang="en-US" sz="1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664752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600" b="1" dirty="0">
                  <a:solidFill>
                    <a:schemeClr val="accent1">
                      <a:lumMod val="90000"/>
                    </a:schemeClr>
                  </a:solidFill>
                </a:rPr>
                <a:t>Percobaan Pertama</a:t>
              </a:r>
              <a:endParaRPr lang="en-US" sz="1600" b="1" dirty="0">
                <a:solidFill>
                  <a:schemeClr val="accent1">
                    <a:lumMod val="90000"/>
                  </a:schemeClr>
                </a:solidFill>
              </a:endParaRP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224820"/>
              </p:ext>
            </p:extLst>
          </p:nvPr>
        </p:nvGraphicFramePr>
        <p:xfrm>
          <a:off x="6267612" y="179209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669182" y="205533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756580" y="233225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id-ID" sz="2000" b="1" dirty="0">
                <a:solidFill>
                  <a:schemeClr val="accent1">
                    <a:lumMod val="90000"/>
                  </a:schemeClr>
                </a:solidFill>
              </a:rPr>
              <a:t>1</a:t>
            </a:r>
            <a:endParaRPr lang="en-US" sz="2000" b="1" dirty="0">
              <a:solidFill>
                <a:schemeClr val="accent1">
                  <a:lumMod val="90000"/>
                </a:schemeClr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669182" y="319146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92353" y="421886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Query</a:t>
            </a:r>
            <a:endParaRPr lang="en-US" sz="36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78555" y="630389"/>
            <a:ext cx="1798695" cy="1388100"/>
            <a:chOff x="694817" y="1055214"/>
            <a:chExt cx="2744682" cy="213574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448104" y="1089726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941204" y="1055214"/>
              <a:ext cx="2135740" cy="2135741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8383500" y="1081610"/>
            <a:ext cx="588806" cy="57331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F0D4A-52D6-41B5-8DC5-81A2BAD8E0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6" y="2018489"/>
            <a:ext cx="5906012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6776351" y="2214349"/>
            <a:ext cx="417291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1600" dirty="0"/>
              <a:t>Aplikasi JNT Express adalah aplikasi yang bergerak dalam jasa pengiriman barang berbasis dalam jaringan (daring) 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3841119" y="1442117"/>
            <a:ext cx="9859473" cy="3043250"/>
            <a:chOff x="1150938" y="1417637"/>
            <a:chExt cx="8795178" cy="2714742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4392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600" b="1" dirty="0"/>
                <a:t>Apa itu aplikasi JNT Express?</a:t>
              </a:r>
              <a:endParaRPr lang="en-US" sz="1600" b="1" dirty="0"/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778555" y="3445410"/>
            <a:ext cx="3426157" cy="695310"/>
            <a:chOff x="7469384" y="2329188"/>
            <a:chExt cx="3426157" cy="6953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id-ID" dirty="0"/>
                <a:t>Men</a:t>
              </a:r>
              <a:r>
                <a:rPr lang="sv-SE" dirty="0"/>
                <a:t>cari 5 barang yang memiliki berat barang terberat</a:t>
              </a:r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459712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600" b="1" dirty="0">
                  <a:solidFill>
                    <a:schemeClr val="accent1">
                      <a:lumMod val="50000"/>
                    </a:schemeClr>
                  </a:solidFill>
                </a:rPr>
                <a:t>Percobaan Kedua</a:t>
              </a:r>
              <a:endParaRPr lang="en-US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/>
        </p:nvGraphicFramePr>
        <p:xfrm>
          <a:off x="6267612" y="320273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669182" y="346597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756580" y="374289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id-ID" sz="2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669182" y="4876616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669182" y="460210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669182" y="319146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92353" y="421886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Query</a:t>
            </a:r>
            <a:endParaRPr lang="en-US" sz="36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82483" y="1459755"/>
            <a:ext cx="1798695" cy="1388100"/>
            <a:chOff x="694817" y="1055214"/>
            <a:chExt cx="2744682" cy="213574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448104" y="1089726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941204" y="1055214"/>
              <a:ext cx="2135740" cy="2135741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8387428" y="1910976"/>
            <a:ext cx="588806" cy="57331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9B164-459A-4DBC-8FB7-79B2286CE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2334304"/>
            <a:ext cx="5852667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778555" y="4848041"/>
            <a:ext cx="3426157" cy="703778"/>
            <a:chOff x="7469384" y="3731362"/>
            <a:chExt cx="3426157" cy="7037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id-ID" dirty="0"/>
                <a:t>Men</a:t>
              </a:r>
              <a:r>
                <a:rPr lang="en-US" dirty="0" err="1"/>
                <a:t>cari</a:t>
              </a:r>
              <a:r>
                <a:rPr lang="en-US" dirty="0"/>
                <a:t> </a:t>
              </a:r>
              <a:r>
                <a:rPr lang="en-US" dirty="0" err="1"/>
                <a:t>cabang</a:t>
              </a:r>
              <a:r>
                <a:rPr lang="en-US" dirty="0"/>
                <a:t> yang </a:t>
              </a:r>
              <a:r>
                <a:rPr lang="en-US" dirty="0" err="1"/>
                <a:t>melayani</a:t>
              </a:r>
              <a:r>
                <a:rPr lang="en-US" dirty="0"/>
                <a:t> </a:t>
              </a:r>
              <a:r>
                <a:rPr lang="en-US" dirty="0" err="1"/>
                <a:t>pengiriman</a:t>
              </a:r>
              <a:r>
                <a:rPr lang="en-US" dirty="0"/>
                <a:t> </a:t>
              </a:r>
              <a:r>
                <a:rPr lang="en-US" dirty="0" err="1"/>
                <a:t>terbanyak</a:t>
              </a:r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561098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6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Percobaan Ketiga</a:t>
              </a:r>
              <a:endPara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/>
        </p:nvGraphicFramePr>
        <p:xfrm>
          <a:off x="6267612" y="4613373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669182" y="4876616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756580" y="5153535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id-ID" sz="2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endParaRPr lang="en-US" sz="20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669182" y="460210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669182" y="6012743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892353" y="421886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Query</a:t>
            </a:r>
            <a:endParaRPr lang="en-US" sz="3600" dirty="0"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78555" y="2776692"/>
            <a:ext cx="1798695" cy="1388100"/>
            <a:chOff x="694817" y="1055214"/>
            <a:chExt cx="2744682" cy="213574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448104" y="1089726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941204" y="1055214"/>
              <a:ext cx="2135740" cy="2135741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8383500" y="3227913"/>
            <a:ext cx="588806" cy="57331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951C1-35B6-4D9E-99B5-905A176B9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9" y="1423749"/>
            <a:ext cx="6767146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THANK </a:t>
            </a:r>
            <a:r>
              <a:rPr lang="en-US" sz="5400" dirty="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7273871" y="3503261"/>
            <a:ext cx="407992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sz="1600" dirty="0"/>
              <a:t>Proses transaksi pengiriman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sz="1600" dirty="0"/>
              <a:t>Proses pencatatan data transaksi pengiriman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sz="1600" dirty="0"/>
              <a:t>Proses pengiriman barang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sz="1600" dirty="0"/>
              <a:t>Proses penjemputan barang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3583579" y="2353126"/>
            <a:ext cx="7770221" cy="3018974"/>
            <a:chOff x="3014663" y="2220227"/>
            <a:chExt cx="6931453" cy="269308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514573" y="2703534"/>
              <a:ext cx="1381125" cy="6589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600" b="1" dirty="0"/>
                <a:t>Apa saja proses yang ada di aplikasi JNT Express?</a:t>
              </a:r>
              <a:endParaRPr lang="en-US" sz="1600" b="1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548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ERD</a:t>
            </a:r>
            <a:endParaRPr lang="en-US" sz="3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339709" y="769479"/>
            <a:ext cx="9510058" cy="5518859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123FA-CD73-464C-9E95-8EBDED1E6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6" y="1053461"/>
            <a:ext cx="7925779" cy="49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238910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SPECIALIZATION</a:t>
            </a:r>
            <a:endParaRPr lang="en-US" sz="3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339709" y="769479"/>
            <a:ext cx="9510058" cy="5518859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53251-DAD9-49F6-838C-B8473504F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56" y="934106"/>
            <a:ext cx="4869822" cy="51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AGGREGATE</a:t>
            </a:r>
            <a:endParaRPr lang="en-US" sz="3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339709" y="769479"/>
            <a:ext cx="9510058" cy="5518859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E92DD-F1A4-4D82-B4DB-F70F3FF2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32" y="1350583"/>
            <a:ext cx="6331590" cy="45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d-ID" sz="3600" dirty="0">
                <a:latin typeface="+mj-lt"/>
              </a:rPr>
              <a:t>SCHEMA</a:t>
            </a:r>
            <a:endParaRPr lang="en-US" sz="3600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339709" y="769479"/>
            <a:ext cx="9510058" cy="5518859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FE875-70E4-457F-BF08-AF629293A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84" y="308339"/>
            <a:ext cx="6355631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81527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3450350" y="1992994"/>
            <a:ext cx="5474267" cy="4818417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9494640" y="575694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2F5F8-F4E9-42F9-B17B-629344989DD9}"/>
              </a:ext>
            </a:extLst>
          </p:cNvPr>
          <p:cNvSpPr txBox="1"/>
          <p:nvPr/>
        </p:nvSpPr>
        <p:spPr>
          <a:xfrm>
            <a:off x="3690024" y="770929"/>
            <a:ext cx="624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>
                <a:latin typeface="+mj-lt"/>
              </a:rPr>
              <a:t>APLIKASI JNT EXPRESS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7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219</Words>
  <Application>Microsoft Office PowerPoint</Application>
  <PresentationFormat>Widescreen</PresentationFormat>
  <Paragraphs>100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yola</dc:creator>
  <cp:keywords/>
  <dc:description/>
  <cp:lastModifiedBy>Yolanda Saputri</cp:lastModifiedBy>
  <cp:revision>119</cp:revision>
  <dcterms:created xsi:type="dcterms:W3CDTF">2018-05-07T03:42:01Z</dcterms:created>
  <dcterms:modified xsi:type="dcterms:W3CDTF">2020-12-16T09:11:58Z</dcterms:modified>
  <cp:category/>
</cp:coreProperties>
</file>